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80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523999"/>
          </a:xfrm>
        </p:spPr>
        <p:txBody>
          <a:bodyPr/>
          <a:lstStyle/>
          <a:p>
            <a:r>
              <a:rPr lang="en-US" b="1" dirty="0" smtClean="0"/>
              <a:t>DNA Damage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81200"/>
            <a:ext cx="7696200" cy="4114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By </a:t>
            </a:r>
          </a:p>
          <a:p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Prof. </a:t>
            </a:r>
            <a:r>
              <a:rPr lang="en-US" dirty="0" err="1" smtClean="0">
                <a:solidFill>
                  <a:srgbClr val="FF0000"/>
                </a:solidFill>
                <a:latin typeface="Arial Black" pitchFamily="34" charset="0"/>
              </a:rPr>
              <a:t>Mangat</a:t>
            </a: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 Ram Sharma</a:t>
            </a:r>
          </a:p>
          <a:p>
            <a:endParaRPr lang="en-US" dirty="0" smtClean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en-US" sz="2500" dirty="0" smtClean="0">
                <a:solidFill>
                  <a:srgbClr val="0070C0"/>
                </a:solidFill>
                <a:latin typeface="Arial Black" pitchFamily="34" charset="0"/>
              </a:rPr>
              <a:t>Department of Zoology</a:t>
            </a:r>
          </a:p>
          <a:p>
            <a:endParaRPr lang="en-US" sz="25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Govt. Post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Gradauate</a:t>
            </a:r>
            <a:r>
              <a:rPr lang="en-US" dirty="0" smtClean="0">
                <a:solidFill>
                  <a:schemeClr val="tx1"/>
                </a:solidFill>
                <a:latin typeface="Arial Black" pitchFamily="34" charset="0"/>
              </a:rPr>
              <a:t> College </a:t>
            </a:r>
            <a:r>
              <a:rPr lang="en-US" dirty="0" err="1" smtClean="0">
                <a:solidFill>
                  <a:schemeClr val="tx1"/>
                </a:solidFill>
                <a:latin typeface="Arial Black" pitchFamily="34" charset="0"/>
              </a:rPr>
              <a:t>Rajouri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  <a:latin typeface="Arial Black" pitchFamily="34" charset="0"/>
              </a:rPr>
              <a:t>Genotoxic</a:t>
            </a:r>
            <a:r>
              <a:rPr lang="en-US" b="1" dirty="0" smtClean="0">
                <a:solidFill>
                  <a:srgbClr val="0070C0"/>
                </a:solidFill>
                <a:latin typeface="Arial Black" pitchFamily="34" charset="0"/>
              </a:rPr>
              <a:t> Substances</a:t>
            </a:r>
          </a:p>
          <a:p>
            <a:pPr>
              <a:buNone/>
            </a:pPr>
            <a:endParaRPr lang="en-US" b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en-US" b="1" dirty="0" err="1" smtClean="0"/>
              <a:t>Genotoxic</a:t>
            </a:r>
            <a:r>
              <a:rPr lang="en-US" b="1" dirty="0" smtClean="0"/>
              <a:t> chemical indicates a chemical capable of causing damage to the DNA of a target cell 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An </a:t>
            </a:r>
            <a:r>
              <a:rPr lang="en-US" b="1" dirty="0" err="1" smtClean="0"/>
              <a:t>examle</a:t>
            </a:r>
            <a:r>
              <a:rPr lang="en-US" b="1" dirty="0" smtClean="0"/>
              <a:t> of </a:t>
            </a:r>
            <a:r>
              <a:rPr lang="en-US" b="1" dirty="0" err="1" smtClean="0"/>
              <a:t>genotoxic</a:t>
            </a:r>
            <a:r>
              <a:rPr lang="en-US" b="1" dirty="0" smtClean="0"/>
              <a:t> is </a:t>
            </a:r>
            <a:r>
              <a:rPr lang="en-US" b="1" dirty="0" err="1" smtClean="0"/>
              <a:t>Pyrrolizidine</a:t>
            </a:r>
            <a:r>
              <a:rPr lang="en-US" b="1" dirty="0" smtClean="0"/>
              <a:t> alkaloids (PAs) found mainly in plant species and are poisonous to animals 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The genome is exposed to deleterious </a:t>
            </a:r>
            <a:r>
              <a:rPr lang="en-US" b="1" dirty="0" err="1" smtClean="0"/>
              <a:t>genotoxic</a:t>
            </a:r>
            <a:r>
              <a:rPr lang="en-US" b="1" dirty="0" smtClean="0"/>
              <a:t> events during the cell cycle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b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Arial Black" pitchFamily="34" charset="0"/>
              </a:rPr>
              <a:t>DNA repair </a:t>
            </a:r>
          </a:p>
          <a:p>
            <a:endParaRPr lang="en-US" b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endParaRPr lang="en-US" b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en-US" b="1" dirty="0" smtClean="0"/>
              <a:t>It is essential for proper growth, metabolism, reproduction and health of an organism.</a:t>
            </a:r>
          </a:p>
          <a:p>
            <a:r>
              <a:rPr lang="en-US" b="1" dirty="0" smtClean="0"/>
              <a:t>The repair occurs but old age becomes a barrier.</a:t>
            </a:r>
          </a:p>
          <a:p>
            <a:r>
              <a:rPr lang="en-US" b="1" dirty="0" smtClean="0"/>
              <a:t>The incompletely repaired  DNA is responsible for aging and malignancy.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Next Mechanism of DNA Repair </a:t>
            </a:r>
            <a:endParaRPr lang="en-US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ging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509645455-canc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NA-Structure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DNA?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b="1" dirty="0" smtClean="0"/>
              <a:t>Self replicating material, carrier of genetic information in nearly all living organisms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Consists of two polynucleotide chains which are coiled around each other to form double helical structure 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Controls hereditary information by synthesizing proteins 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DNA           mRNA           RNA ribosome complex         decoding of </a:t>
            </a:r>
            <a:r>
              <a:rPr lang="en-US" b="1" dirty="0" err="1" smtClean="0"/>
              <a:t>codons</a:t>
            </a:r>
            <a:r>
              <a:rPr lang="en-US" b="1" dirty="0" smtClean="0"/>
              <a:t>        proteins </a:t>
            </a:r>
          </a:p>
          <a:p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828800" y="5257800"/>
            <a:ext cx="76200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886200" y="5181600"/>
            <a:ext cx="76200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362200" y="5715000"/>
            <a:ext cx="76200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553200" y="5715000"/>
            <a:ext cx="60960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1837"/>
            <a:ext cx="9144000" cy="6126163"/>
          </a:xfrm>
        </p:spPr>
        <p:txBody>
          <a:bodyPr>
            <a:normAutofit/>
          </a:bodyPr>
          <a:lstStyle/>
          <a:p>
            <a:r>
              <a:rPr lang="en-US" b="1" dirty="0" smtClean="0"/>
              <a:t>The proteins are the structural and functional units which control the phenotype of an individual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Change in </a:t>
            </a:r>
            <a:r>
              <a:rPr lang="en-US" b="1" dirty="0" err="1" smtClean="0"/>
              <a:t>C</a:t>
            </a:r>
            <a:r>
              <a:rPr lang="en-US" b="1" dirty="0" err="1" smtClean="0"/>
              <a:t>odon</a:t>
            </a:r>
            <a:r>
              <a:rPr lang="en-US" b="1" dirty="0" smtClean="0"/>
              <a:t> that leads to change in proteins that leads to change in phenotype</a:t>
            </a:r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0070C0"/>
                </a:solidFill>
                <a:latin typeface="Arial Black" pitchFamily="34" charset="0"/>
              </a:rPr>
              <a:t>DNA Damage </a:t>
            </a:r>
          </a:p>
          <a:p>
            <a:r>
              <a:rPr lang="en-US" b="1" dirty="0" smtClean="0"/>
              <a:t>Change in </a:t>
            </a:r>
            <a:r>
              <a:rPr lang="en-US" b="1" dirty="0" err="1" smtClean="0"/>
              <a:t>Codon</a:t>
            </a:r>
            <a:r>
              <a:rPr lang="en-US" b="1" dirty="0" smtClean="0"/>
              <a:t> or in the chemical structure of DNA due to breaks missing of bases or addition of changed bases 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b="1" dirty="0" smtClean="0"/>
              <a:t>Mutations Vs DNA damage</a:t>
            </a:r>
          </a:p>
          <a:p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/>
              <a:t>Mutations are simply change in the base sequence of the DNA, they don’t include breaks, missing of bases or addition or deletion of the bases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Damage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                   Natural          Environmental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Arial Black" pitchFamily="34" charset="0"/>
              </a:rPr>
              <a:t>Natural Damage </a:t>
            </a:r>
          </a:p>
          <a:p>
            <a:pPr>
              <a:buNone/>
            </a:pPr>
            <a:r>
              <a:rPr lang="en-US" b="1" dirty="0" smtClean="0"/>
              <a:t>Due to metabolic and hydrolytic processes  </a:t>
            </a:r>
          </a:p>
          <a:p>
            <a:r>
              <a:rPr lang="en-US" b="1" dirty="0" smtClean="0"/>
              <a:t>Hydrolytic processes:</a:t>
            </a:r>
          </a:p>
          <a:p>
            <a:r>
              <a:rPr lang="en-US" b="1" dirty="0" smtClean="0"/>
              <a:t>Occurs in water due to metabolites and excess of reactive oxygen species 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 Black" pitchFamily="34" charset="0"/>
              </a:rPr>
              <a:t>Metabolites</a:t>
            </a:r>
          </a:p>
          <a:p>
            <a:r>
              <a:rPr lang="en-US" b="1" dirty="0" smtClean="0"/>
              <a:t>Cytosine  changes to </a:t>
            </a:r>
            <a:r>
              <a:rPr lang="en-US" b="1" dirty="0" err="1" smtClean="0"/>
              <a:t>Uracil</a:t>
            </a:r>
            <a:r>
              <a:rPr lang="en-US" b="1" dirty="0" smtClean="0"/>
              <a:t> in </a:t>
            </a:r>
            <a:r>
              <a:rPr lang="en-US" b="1" dirty="0" err="1" smtClean="0"/>
              <a:t>p.o</a:t>
            </a:r>
            <a:r>
              <a:rPr lang="en-US" b="1" dirty="0" smtClean="0"/>
              <a:t>. Sodium </a:t>
            </a:r>
            <a:r>
              <a:rPr lang="en-US" b="1" dirty="0" err="1" smtClean="0"/>
              <a:t>bisulfite</a:t>
            </a:r>
            <a:r>
              <a:rPr lang="en-US" b="1" dirty="0" smtClean="0"/>
              <a:t> due to </a:t>
            </a:r>
            <a:r>
              <a:rPr lang="en-US" b="1" dirty="0" err="1" smtClean="0"/>
              <a:t>deamination</a:t>
            </a:r>
            <a:r>
              <a:rPr lang="en-US" b="1" dirty="0" smtClean="0"/>
              <a:t> of the </a:t>
            </a:r>
            <a:r>
              <a:rPr lang="en-US" b="1" dirty="0" err="1" smtClean="0"/>
              <a:t>cytocine</a:t>
            </a:r>
            <a:endParaRPr lang="en-US" b="1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429000" y="533400"/>
            <a:ext cx="762000" cy="8382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495800" y="533400"/>
            <a:ext cx="914400" cy="6858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Arial Black" pitchFamily="34" charset="0"/>
              </a:rPr>
              <a:t>Reactive oxygen species </a:t>
            </a:r>
          </a:p>
          <a:p>
            <a:pPr algn="ctr">
              <a:buNone/>
            </a:pPr>
            <a:endParaRPr lang="en-US" sz="3600" b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en-US" b="1" dirty="0" smtClean="0"/>
              <a:t>Peroxides, </a:t>
            </a:r>
            <a:r>
              <a:rPr lang="en-US" b="1" dirty="0" err="1" smtClean="0"/>
              <a:t>superoxides</a:t>
            </a:r>
            <a:r>
              <a:rPr lang="en-US" b="1" dirty="0" smtClean="0"/>
              <a:t>, </a:t>
            </a:r>
            <a:r>
              <a:rPr lang="en-US" b="1" dirty="0" err="1" smtClean="0"/>
              <a:t>hydroxydes</a:t>
            </a:r>
            <a:r>
              <a:rPr lang="en-US" b="1" dirty="0" smtClean="0"/>
              <a:t> radicals provide excess of oxygen leading to DNA damage 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b="1" dirty="0" smtClean="0">
                <a:solidFill>
                  <a:srgbClr val="0070C0"/>
                </a:solidFill>
                <a:latin typeface="Arial Black" pitchFamily="34" charset="0"/>
              </a:rPr>
              <a:t>Environmental factors</a:t>
            </a:r>
          </a:p>
          <a:p>
            <a:r>
              <a:rPr lang="en-US" b="1" dirty="0" smtClean="0"/>
              <a:t>UV radiations, ionizing radiations and </a:t>
            </a:r>
            <a:r>
              <a:rPr lang="en-US" b="1" dirty="0" err="1" smtClean="0"/>
              <a:t>genotoxic</a:t>
            </a:r>
            <a:r>
              <a:rPr lang="en-US" b="1" dirty="0" smtClean="0"/>
              <a:t> chemicals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 Black" pitchFamily="34" charset="0"/>
              </a:rPr>
              <a:t>UV radiations </a:t>
            </a:r>
            <a:endParaRPr lang="en-US" b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endParaRPr lang="en-US" b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en-US" dirty="0" smtClean="0"/>
              <a:t>UV radiations cause breaks in the DNA strands which are repaired </a:t>
            </a:r>
            <a:r>
              <a:rPr lang="en-US" dirty="0" err="1" smtClean="0"/>
              <a:t>upto</a:t>
            </a:r>
            <a:r>
              <a:rPr lang="en-US" dirty="0" smtClean="0"/>
              <a:t> large extent but remain despite all efforts i.e. incomplete repair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  <a:latin typeface="Arial Black" pitchFamily="34" charset="0"/>
              </a:rPr>
              <a:t>Ionizing Radiations</a:t>
            </a:r>
          </a:p>
          <a:p>
            <a:r>
              <a:rPr lang="en-US" dirty="0" smtClean="0"/>
              <a:t>They cause change in the functional groups of nitrogenous bases such as NH2, CH3 by ionizing them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n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357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DNA Damage</vt:lpstr>
      <vt:lpstr>Slide 2</vt:lpstr>
      <vt:lpstr>DNA?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Damage</dc:title>
  <dc:creator>Dr.Shiraz</dc:creator>
  <cp:lastModifiedBy>Dr.Shiraz</cp:lastModifiedBy>
  <cp:revision>7</cp:revision>
  <dcterms:created xsi:type="dcterms:W3CDTF">2006-08-16T00:00:00Z</dcterms:created>
  <dcterms:modified xsi:type="dcterms:W3CDTF">2019-05-15T06:24:52Z</dcterms:modified>
</cp:coreProperties>
</file>